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63" r:id="rId3"/>
    <p:sldId id="267" r:id="rId4"/>
    <p:sldId id="264" r:id="rId5"/>
    <p:sldId id="265" r:id="rId6"/>
    <p:sldId id="266" r:id="rId7"/>
    <p:sldId id="262" r:id="rId8"/>
    <p:sldId id="260" r:id="rId9"/>
    <p:sldId id="261" r:id="rId10"/>
    <p:sldId id="259" r:id="rId11"/>
    <p:sldId id="268" r:id="rId12"/>
    <p:sldId id="270" r:id="rId13"/>
    <p:sldId id="269" r:id="rId14"/>
    <p:sldId id="271" r:id="rId1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B32D"/>
    <a:srgbClr val="D6C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E54E6C-A5AB-445E-A717-7412D15F437D}" v="96" dt="2022-04-05T13:23:51.573"/>
    <p1510:client id="{376F8703-FD40-875C-573E-A7D3768D6F21}" v="14" dt="2022-04-07T06:32:05.962"/>
    <p1510:client id="{38714383-9C66-3B0F-68E6-8174EEB8695F}" v="20" dt="2022-04-07T06:37:51.896"/>
    <p1510:client id="{3F4BDB8C-FC33-EF91-6660-BFEB5012238C}" v="607" dt="2022-04-05T13:46:59.950"/>
    <p1510:client id="{6598849D-890B-4DD7-09AA-8376C081A9BD}" v="208" dt="2022-04-06T22:24:01.354"/>
    <p1510:client id="{73F024A8-8223-B8EB-41CD-90755987455C}" v="7" dt="2022-04-07T05:33:22.898"/>
    <p1510:client id="{A4F4BE89-79D8-1FA6-5CB5-E7D53242135B}" v="758" dt="2022-04-06T19:35:08.812"/>
    <p1510:client id="{A76512DC-5E29-61FD-EEF3-60277C4C9EF2}" v="609" dt="2022-04-06T23:13:32.864"/>
    <p1510:client id="{AAED8834-6C66-FAE1-7D17-961EE1972959}" v="3" dt="2022-04-07T20:27:04.327"/>
    <p1510:client id="{AE02E02B-C229-B800-03F5-25AC32745A08}" v="1013" dt="2022-04-06T20:03:27.722"/>
    <p1510:client id="{C0FAF2D9-1D88-4260-8577-F218966943AF}" v="17" dt="2022-04-05T13:20:56.141"/>
    <p1510:client id="{CD3DBBFA-4E87-B58B-9429-A62304EC84FD}" v="4" dt="2022-04-06T22:00:48.359"/>
    <p1510:client id="{CEBE1918-1131-49AC-9186-FD693629BEFE}" v="3" dt="2022-04-05T13:02:51.789"/>
    <p1510:client id="{DB758327-E098-26F0-F16B-FA1283483C1E}" v="2" dt="2022-04-07T05:26:40.338"/>
    <p1510:client id="{DB86E595-FBB9-D68B-56E0-F98FBD16A847}" v="13" dt="2022-04-06T18:00:36.1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936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971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178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252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185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064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98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63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093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02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929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5167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3.07311" TargetMode="External"/><Relationship Id="rId2" Type="http://schemas.openxmlformats.org/officeDocument/2006/relationships/hyperlink" Target="https://doi.org/10.3390/app12010403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>
                <a:cs typeface="Calibri Light"/>
              </a:rPr>
              <a:t>WB – Transfer Learning</a:t>
            </a:r>
            <a:endParaRPr lang="pl-PL" err="1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l-PL" sz="2400">
                <a:cs typeface="Calibri"/>
              </a:rPr>
              <a:t>Mikołaj Spytek, Andrzej Pióro, Kinga Ułasik</a:t>
            </a:r>
            <a:endParaRPr lang="pl-PL" sz="2400"/>
          </a:p>
        </p:txBody>
      </p:sp>
    </p:spTree>
    <p:extLst>
      <p:ext uri="{BB962C8B-B14F-4D97-AF65-F5344CB8AC3E}">
        <p14:creationId xmlns:p14="http://schemas.microsoft.com/office/powerpoint/2010/main" val="650317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A1CABA2-ECF8-40A5-5BA0-973CC3D33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cs typeface="Calibri Light"/>
              </a:rPr>
              <a:t>Plan działania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8728869-C3A3-482C-AA24-0CA97FED9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46285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pl-PL"/>
              <a:t>Dokładnie zapoznanie się z artykułem</a:t>
            </a:r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pl-PL"/>
              <a:t>EDA dla wszystkich zbiorów danych </a:t>
            </a:r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pl-PL"/>
              <a:t>Implementacja opisanej w artykule architektury oraz trenowanie modelu na </a:t>
            </a:r>
            <a:r>
              <a:rPr lang="pl-PL" err="1"/>
              <a:t>dataset-cie</a:t>
            </a:r>
            <a:r>
              <a:rPr lang="pl-PL"/>
              <a:t> Massachusetts </a:t>
            </a:r>
            <a:r>
              <a:rPr lang="pl-PL" err="1"/>
              <a:t>Roads</a:t>
            </a:r>
            <a:endParaRPr lang="pl-PL" err="1">
              <a:ea typeface="+mn-lt"/>
              <a:cs typeface="+mn-lt"/>
            </a:endParaRPr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pl-PL">
                <a:ea typeface="+mn-lt"/>
                <a:cs typeface="+mn-lt"/>
              </a:rPr>
              <a:t> Wykorzystanie stworzonego modelu dla </a:t>
            </a:r>
            <a:r>
              <a:rPr lang="pl-PL" err="1">
                <a:ea typeface="+mn-lt"/>
                <a:cs typeface="+mn-lt"/>
              </a:rPr>
              <a:t>dataset-cie</a:t>
            </a:r>
            <a:r>
              <a:rPr lang="pl-PL">
                <a:ea typeface="+mn-lt"/>
                <a:cs typeface="+mn-lt"/>
              </a:rPr>
              <a:t> </a:t>
            </a:r>
            <a:r>
              <a:rPr lang="pl-PL" err="1">
                <a:ea typeface="+mn-lt"/>
                <a:cs typeface="+mn-lt"/>
              </a:rPr>
              <a:t>Retinal</a:t>
            </a:r>
            <a:r>
              <a:rPr lang="pl-PL">
                <a:ea typeface="+mn-lt"/>
                <a:cs typeface="+mn-lt"/>
              </a:rPr>
              <a:t> </a:t>
            </a:r>
            <a:r>
              <a:rPr lang="pl-PL" err="1">
                <a:ea typeface="+mn-lt"/>
                <a:cs typeface="+mn-lt"/>
              </a:rPr>
              <a:t>Images</a:t>
            </a:r>
            <a:endParaRPr lang="pl-PL">
              <a:ea typeface="+mn-lt"/>
              <a:cs typeface="+mn-lt"/>
            </a:endParaRPr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pl-PL"/>
              <a:t>Dopracowanie modelu</a:t>
            </a:r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pl-PL"/>
              <a:t>Porównanie otrzymanych wyników z artykułem, wyciągnięcie wniosków</a:t>
            </a:r>
          </a:p>
          <a:p>
            <a:pPr marL="457200" indent="-457200">
              <a:buClr>
                <a:srgbClr val="FFFFFF"/>
              </a:buClr>
              <a:buAutoNum type="arabicPeriod"/>
            </a:pPr>
            <a:r>
              <a:rPr lang="pl-PL"/>
              <a:t>Przygotowanie raportu </a:t>
            </a:r>
            <a:r>
              <a:rPr lang="pl-PL">
                <a:ea typeface="+mn-lt"/>
                <a:cs typeface="+mn-lt"/>
              </a:rPr>
              <a:t>i końcowej prezentacji</a:t>
            </a:r>
            <a:r>
              <a:rPr lang="pl-PL"/>
              <a:t>  ze spisywanych na bieżąco spostrzeżeń </a:t>
            </a:r>
          </a:p>
          <a:p>
            <a:pPr marL="845820" lvl="1" indent="-342900">
              <a:buClr>
                <a:srgbClr val="FFFFFF"/>
              </a:buClr>
            </a:pP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0484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0F24900-ECDC-A057-4EF2-9E2C987DE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Szczegóły planu działania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FF62024-34ED-1CC9-EFF1-BCE95AB33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pl-PL">
                <a:ea typeface="+mn-lt"/>
                <a:cs typeface="+mn-lt"/>
              </a:rPr>
              <a:t>         Implementacja architektury:</a:t>
            </a:r>
            <a:endParaRPr lang="pl-PL"/>
          </a:p>
          <a:p>
            <a:pPr marL="845820" lvl="1" indent="-342900">
              <a:buClr>
                <a:srgbClr val="FFFFFF"/>
              </a:buClr>
            </a:pPr>
            <a:r>
              <a:rPr lang="pl-PL">
                <a:ea typeface="+mn-lt"/>
                <a:cs typeface="+mn-lt"/>
              </a:rPr>
              <a:t>Burza mózgów </a:t>
            </a:r>
            <a:endParaRPr lang="en-US">
              <a:ea typeface="+mn-lt"/>
              <a:cs typeface="+mn-lt"/>
            </a:endParaRPr>
          </a:p>
          <a:p>
            <a:pPr marL="845820" lvl="1" indent="-342900">
              <a:buClr>
                <a:srgbClr val="FFFFFF"/>
              </a:buClr>
            </a:pPr>
            <a:r>
              <a:rPr lang="pl-PL">
                <a:ea typeface="+mn-lt"/>
                <a:cs typeface="+mn-lt"/>
              </a:rPr>
              <a:t>Upewnienie się, że wszyscy rozumieją architekturę, i że rozumieją ją w ten sam sposób </a:t>
            </a:r>
          </a:p>
          <a:p>
            <a:pPr marL="845820" lvl="1" indent="-342900">
              <a:buClr>
                <a:srgbClr val="FFFFFF"/>
              </a:buClr>
            </a:pPr>
            <a:r>
              <a:rPr lang="pl-PL">
                <a:ea typeface="+mn-lt"/>
                <a:cs typeface="+mn-lt"/>
              </a:rPr>
              <a:t>Bardziej szczegółowy podział pracy – nacisk na równo podzieloną pracę na każdym etapie implementacji, preferowany tryb pracy równoległy niż sekwencyjny </a:t>
            </a:r>
            <a:endParaRPr lang="en-US">
              <a:ea typeface="+mn-lt"/>
              <a:cs typeface="+mn-lt"/>
            </a:endParaRPr>
          </a:p>
          <a:p>
            <a:pPr marL="845820" lvl="1" indent="-342900">
              <a:buClr>
                <a:srgbClr val="FFFFFF"/>
              </a:buClr>
            </a:pPr>
            <a:r>
              <a:rPr lang="pl-PL">
                <a:ea typeface="+mn-lt"/>
                <a:cs typeface="+mn-lt"/>
              </a:rPr>
              <a:t>Praca nad kodem</a:t>
            </a:r>
            <a:endParaRPr lang="en-US">
              <a:ea typeface="+mn-lt"/>
              <a:cs typeface="+mn-lt"/>
            </a:endParaRPr>
          </a:p>
          <a:p>
            <a:pPr marL="845820" lvl="1" indent="-342900">
              <a:buClr>
                <a:srgbClr val="FFFFFF"/>
              </a:buClr>
            </a:pPr>
            <a:r>
              <a:rPr lang="pl-PL">
                <a:ea typeface="+mn-lt"/>
                <a:cs typeface="+mn-lt"/>
              </a:rPr>
              <a:t>Dopracowanie modelu w celu otrzymania jak najlepszych wyników</a:t>
            </a:r>
          </a:p>
          <a:p>
            <a:pPr marL="845820" lvl="1" indent="-342900">
              <a:buClr>
                <a:srgbClr val="FFFFFF"/>
              </a:buClr>
            </a:pPr>
            <a:r>
              <a:rPr lang="pl-PL"/>
              <a:t>Najbardziej intensywne prace są przewidziane na początek projektu</a:t>
            </a:r>
          </a:p>
          <a:p>
            <a:pPr marL="845820" lvl="1" indent="-342900">
              <a:buClr>
                <a:srgbClr val="FFFFFF"/>
              </a:buClr>
            </a:pPr>
            <a:endParaRPr lang="pl-PL"/>
          </a:p>
          <a:p>
            <a:pPr marL="502920" lvl="1" indent="0">
              <a:buClr>
                <a:srgbClr val="FFFFFF"/>
              </a:buClr>
              <a:buNone/>
            </a:pPr>
            <a:r>
              <a:rPr lang="pl-PL"/>
              <a:t>Pisanie raportu i prezentacji końcowej:</a:t>
            </a:r>
          </a:p>
          <a:p>
            <a:pPr marL="845820" lvl="1" indent="-342900"/>
            <a:r>
              <a:rPr lang="pl-PL"/>
              <a:t>Staranie się wypunktowywać najważniejsze fakty na bieżąco w trakcie pracy</a:t>
            </a:r>
          </a:p>
          <a:p>
            <a:pPr marL="845820" lvl="1" indent="-342900">
              <a:buClr>
                <a:srgbClr val="FFFFFF"/>
              </a:buClr>
            </a:pPr>
            <a:r>
              <a:rPr lang="pl-PL"/>
              <a:t>Nacisk na równomierny podział zadań – separacja tworzenia kodu i pisania </a:t>
            </a:r>
          </a:p>
          <a:p>
            <a:pPr>
              <a:buClr>
                <a:srgbClr val="FFFFFF"/>
              </a:buClr>
            </a:pP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57108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B8B39-8D87-98A6-2E40-F6A09602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Planowane</a:t>
            </a:r>
            <a:r>
              <a:rPr lang="en-US"/>
              <a:t> </a:t>
            </a:r>
            <a:r>
              <a:rPr lang="en-US" err="1"/>
              <a:t>eksperymenty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258BC-C699-D384-77DC-310902434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err="1"/>
              <a:t>Reprodukcja</a:t>
            </a:r>
            <a:r>
              <a:rPr lang="en-US" b="1"/>
              <a:t> </a:t>
            </a:r>
            <a:r>
              <a:rPr lang="en-US" b="1" err="1"/>
              <a:t>architektury</a:t>
            </a:r>
            <a:endParaRPr lang="en-US" b="1"/>
          </a:p>
          <a:p>
            <a:pPr>
              <a:buClr>
                <a:srgbClr val="FFFFFF"/>
              </a:buClr>
            </a:pPr>
            <a:r>
              <a:rPr lang="en-US" err="1"/>
              <a:t>Osiągnięcie</a:t>
            </a:r>
            <a:r>
              <a:rPr lang="en-US"/>
              <a:t> </a:t>
            </a:r>
            <a:r>
              <a:rPr lang="en-US" err="1"/>
              <a:t>podobnych</a:t>
            </a:r>
            <a:r>
              <a:rPr lang="en-US"/>
              <a:t> </a:t>
            </a:r>
            <a:r>
              <a:rPr lang="en-US" err="1"/>
              <a:t>wyników</a:t>
            </a:r>
            <a:r>
              <a:rPr lang="en-US"/>
              <a:t> </a:t>
            </a:r>
            <a:r>
              <a:rPr lang="en-US" err="1"/>
              <a:t>przy</a:t>
            </a:r>
            <a:r>
              <a:rPr lang="en-US"/>
              <a:t> </a:t>
            </a:r>
            <a:r>
              <a:rPr lang="en-US" err="1"/>
              <a:t>zastosowaniu</a:t>
            </a:r>
            <a:r>
              <a:rPr lang="en-US"/>
              <a:t> </a:t>
            </a:r>
            <a:r>
              <a:rPr lang="en-US" err="1"/>
              <a:t>podanych</a:t>
            </a:r>
            <a:r>
              <a:rPr lang="en-US"/>
              <a:t> </a:t>
            </a:r>
            <a:r>
              <a:rPr lang="en-US" err="1"/>
              <a:t>hiperparametrów</a:t>
            </a:r>
            <a:endParaRPr lang="en-US" b="1" err="1"/>
          </a:p>
          <a:p>
            <a:pPr>
              <a:buClr>
                <a:srgbClr val="FFFFFF"/>
              </a:buClr>
            </a:pPr>
            <a:r>
              <a:rPr lang="en-US" err="1"/>
              <a:t>Porównanie</a:t>
            </a:r>
            <a:r>
              <a:rPr lang="en-US"/>
              <a:t> </a:t>
            </a:r>
            <a:r>
              <a:rPr lang="en-US" err="1"/>
              <a:t>wyników</a:t>
            </a:r>
            <a:r>
              <a:rPr lang="en-US"/>
              <a:t> </a:t>
            </a:r>
            <a:r>
              <a:rPr lang="en-US" err="1"/>
              <a:t>na</a:t>
            </a:r>
            <a:r>
              <a:rPr lang="en-US"/>
              <a:t> </a:t>
            </a:r>
            <a:r>
              <a:rPr lang="en-US" err="1"/>
              <a:t>danych</a:t>
            </a:r>
            <a:r>
              <a:rPr lang="en-US"/>
              <a:t> </a:t>
            </a:r>
            <a:r>
              <a:rPr lang="en-US" err="1"/>
              <a:t>medycznych</a:t>
            </a:r>
          </a:p>
          <a:p>
            <a:pPr>
              <a:buClr>
                <a:srgbClr val="FFFFFF"/>
              </a:buClr>
            </a:pPr>
            <a:r>
              <a:rPr lang="en-US" err="1"/>
              <a:t>Zastosowanie</a:t>
            </a:r>
            <a:r>
              <a:rPr lang="en-US"/>
              <a:t> </a:t>
            </a:r>
            <a:r>
              <a:rPr lang="en-US" err="1"/>
              <a:t>architektury</a:t>
            </a:r>
            <a:r>
              <a:rPr lang="en-US"/>
              <a:t> </a:t>
            </a:r>
            <a:r>
              <a:rPr lang="en-US" err="1"/>
              <a:t>na</a:t>
            </a:r>
            <a:r>
              <a:rPr lang="en-US"/>
              <a:t> </a:t>
            </a:r>
            <a:r>
              <a:rPr lang="en-US" err="1"/>
              <a:t>danych</a:t>
            </a:r>
            <a:r>
              <a:rPr lang="en-US"/>
              <a:t> </a:t>
            </a:r>
            <a:r>
              <a:rPr lang="en-US" err="1"/>
              <a:t>niemedycznych</a:t>
            </a:r>
            <a:r>
              <a:rPr lang="en-US"/>
              <a:t> (</a:t>
            </a:r>
            <a:r>
              <a:rPr lang="en-US" err="1"/>
              <a:t>zdjęcia</a:t>
            </a:r>
            <a:r>
              <a:rPr lang="en-US"/>
              <a:t> </a:t>
            </a:r>
            <a:r>
              <a:rPr lang="en-US" err="1"/>
              <a:t>satelitarne</a:t>
            </a:r>
            <a:r>
              <a:rPr lang="en-US"/>
              <a:t>)</a:t>
            </a:r>
          </a:p>
          <a:p>
            <a:pPr>
              <a:buClr>
                <a:srgbClr val="FFFFFF"/>
              </a:buClr>
            </a:pPr>
            <a:r>
              <a:rPr lang="en-US" err="1"/>
              <a:t>Zastosowanie</a:t>
            </a:r>
            <a:r>
              <a:rPr lang="en-US"/>
              <a:t> </a:t>
            </a:r>
            <a:r>
              <a:rPr lang="en-US" err="1"/>
              <a:t>architektury</a:t>
            </a:r>
            <a:r>
              <a:rPr lang="en-US"/>
              <a:t> </a:t>
            </a:r>
            <a:r>
              <a:rPr lang="en-US" err="1"/>
              <a:t>na</a:t>
            </a:r>
            <a:r>
              <a:rPr lang="en-US"/>
              <a:t> </a:t>
            </a:r>
            <a:r>
              <a:rPr lang="en-US" err="1"/>
              <a:t>osobnym</a:t>
            </a:r>
            <a:r>
              <a:rPr lang="en-US"/>
              <a:t> </a:t>
            </a:r>
            <a:r>
              <a:rPr lang="en-US" err="1"/>
              <a:t>zbiorze</a:t>
            </a:r>
            <a:r>
              <a:rPr lang="en-US"/>
              <a:t> </a:t>
            </a:r>
            <a:r>
              <a:rPr lang="en-US" err="1"/>
              <a:t>danych</a:t>
            </a:r>
            <a:r>
              <a:rPr lang="en-US"/>
              <a:t>, </a:t>
            </a:r>
            <a:r>
              <a:rPr lang="en-US" err="1"/>
              <a:t>który</a:t>
            </a:r>
            <a:r>
              <a:rPr lang="en-US"/>
              <a:t> </a:t>
            </a:r>
            <a:r>
              <a:rPr lang="en-US" err="1"/>
              <a:t>nie</a:t>
            </a:r>
            <a:r>
              <a:rPr lang="en-US"/>
              <a:t> </a:t>
            </a:r>
            <a:r>
              <a:rPr lang="en-US" err="1"/>
              <a:t>przypomina</a:t>
            </a:r>
            <a:r>
              <a:rPr lang="en-US"/>
              <a:t> </a:t>
            </a:r>
            <a:r>
              <a:rPr lang="en-US" err="1"/>
              <a:t>danych</a:t>
            </a:r>
            <a:r>
              <a:rPr lang="en-US"/>
              <a:t> z </a:t>
            </a:r>
            <a:r>
              <a:rPr lang="en-US" err="1"/>
              <a:t>artykułu</a:t>
            </a:r>
          </a:p>
          <a:p>
            <a:pPr>
              <a:buClr>
                <a:srgbClr val="FFFFFF"/>
              </a:buClr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591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CE72481-CB83-5927-C0DF-4C57B808E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7" y="284176"/>
            <a:ext cx="3670874" cy="1508760"/>
          </a:xfrm>
        </p:spPr>
        <p:txBody>
          <a:bodyPr>
            <a:normAutofit/>
          </a:bodyPr>
          <a:lstStyle/>
          <a:p>
            <a:r>
              <a:rPr lang="pl-PL" sz="3700"/>
              <a:t>Przewidywane problemy 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E9A49D1-2322-7AEB-BB72-D061A8D354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277" y="2011680"/>
            <a:ext cx="3676678" cy="42062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/>
              <a:t>Dokładne zrozumienie  architektury</a:t>
            </a:r>
          </a:p>
          <a:p>
            <a:pPr>
              <a:buClr>
                <a:srgbClr val="FFFFFF"/>
              </a:buClr>
            </a:pPr>
            <a:r>
              <a:rPr lang="pl-PL"/>
              <a:t>Problemy z danymi</a:t>
            </a:r>
          </a:p>
          <a:p>
            <a:pPr>
              <a:buClr>
                <a:srgbClr val="FFFFFF"/>
              </a:buClr>
            </a:pPr>
            <a:r>
              <a:rPr lang="pl-PL"/>
              <a:t>Zbyt mała znajomość </a:t>
            </a:r>
            <a:r>
              <a:rPr lang="pl-PL" err="1"/>
              <a:t>PyTorcha</a:t>
            </a:r>
            <a:r>
              <a:rPr lang="pl-PL"/>
              <a:t> lub metod użytych w </a:t>
            </a:r>
            <a:r>
              <a:rPr lang="pl-PL" err="1"/>
              <a:t>paperze</a:t>
            </a:r>
          </a:p>
          <a:p>
            <a:pPr>
              <a:buClr>
                <a:srgbClr val="FFFFFF"/>
              </a:buClr>
            </a:pPr>
            <a:r>
              <a:rPr lang="pl-PL"/>
              <a:t>Niesatysfakcjonujące wyniki</a:t>
            </a:r>
          </a:p>
          <a:p>
            <a:pPr>
              <a:buClr>
                <a:srgbClr val="FFFFFF"/>
              </a:buClr>
            </a:pPr>
            <a:r>
              <a:rPr lang="pl-PL"/>
              <a:t>Nieprzewidziane problemy :)</a:t>
            </a:r>
          </a:p>
          <a:p>
            <a:pPr>
              <a:buClr>
                <a:srgbClr val="FFFFFF"/>
              </a:buClr>
            </a:pPr>
            <a:endParaRPr lang="pl-PL"/>
          </a:p>
          <a:p>
            <a:pPr>
              <a:buClr>
                <a:srgbClr val="FFFFFF"/>
              </a:buClr>
            </a:pPr>
            <a:endParaRPr lang="pl-PL"/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2EA7C9D2-294E-4B1D-9700-BA3D38743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190" y="0"/>
            <a:ext cx="756681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6552B98-F05E-484B-617B-4A95886FD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291" y="758850"/>
            <a:ext cx="7133524" cy="53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514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1C49D-84A3-AFE6-FB15-C9FA32DF8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Pytania?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EC505-3BB9-F4C6-8ECF-FDE146A65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716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4E12C-BF55-D0BF-9248-053688A9C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Artykuł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D52C2-600B-17CA-89AF-B4EC90558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>
                <a:ea typeface="+mn-lt"/>
                <a:cs typeface="+mn-lt"/>
              </a:rPr>
              <a:t>Pan, L., Zhang, Z., Zheng, S., &amp; Huang, L. (2022). </a:t>
            </a:r>
            <a:r>
              <a:rPr lang="en-GB" b="1">
                <a:ea typeface="+mn-lt"/>
                <a:cs typeface="+mn-lt"/>
              </a:rPr>
              <a:t>MSC-Net: Multitask Learning Network for Retinal Vessel Segmentation and </a:t>
            </a:r>
            <a:r>
              <a:rPr lang="en-GB" b="1" err="1">
                <a:ea typeface="+mn-lt"/>
                <a:cs typeface="+mn-lt"/>
              </a:rPr>
              <a:t>Centerline</a:t>
            </a:r>
            <a:r>
              <a:rPr lang="en-GB" b="1">
                <a:ea typeface="+mn-lt"/>
                <a:cs typeface="+mn-lt"/>
              </a:rPr>
              <a:t> Extraction.</a:t>
            </a:r>
            <a:r>
              <a:rPr lang="en-GB">
                <a:ea typeface="+mn-lt"/>
                <a:cs typeface="+mn-lt"/>
              </a:rPr>
              <a:t> Applied Sciences (Switzerland), 12(1). </a:t>
            </a:r>
            <a:r>
              <a:rPr lang="en-GB">
                <a:ea typeface="+mn-lt"/>
                <a:cs typeface="+mn-lt"/>
                <a:hlinkClick r:id="rId2"/>
              </a:rPr>
              <a:t>https://doi.org/10.3390/app12010403</a:t>
            </a:r>
            <a:endParaRPr lang="en-GB">
              <a:ea typeface="+mn-lt"/>
              <a:cs typeface="+mn-lt"/>
            </a:endParaRPr>
          </a:p>
          <a:p>
            <a:pPr>
              <a:buClr>
                <a:srgbClr val="FFFFFF"/>
              </a:buClr>
            </a:pPr>
            <a:r>
              <a:rPr lang="en-GB"/>
              <a:t>Multitask learning – </a:t>
            </a:r>
            <a:r>
              <a:rPr lang="en-GB" err="1"/>
              <a:t>architektura</a:t>
            </a:r>
            <a:r>
              <a:rPr lang="en-GB"/>
              <a:t> </a:t>
            </a:r>
            <a:r>
              <a:rPr lang="en-GB" err="1"/>
              <a:t>typu</a:t>
            </a:r>
            <a:r>
              <a:rPr lang="en-GB"/>
              <a:t> cross-talk</a:t>
            </a:r>
          </a:p>
          <a:p>
            <a:pPr>
              <a:buClr>
                <a:srgbClr val="FFFFFF"/>
              </a:buClr>
            </a:pPr>
            <a:r>
              <a:rPr lang="en-GB"/>
              <a:t>2 </a:t>
            </a:r>
            <a:r>
              <a:rPr lang="en-GB" err="1"/>
              <a:t>zadania</a:t>
            </a:r>
            <a:r>
              <a:rPr lang="en-GB"/>
              <a:t> – </a:t>
            </a:r>
            <a:r>
              <a:rPr lang="en-GB" err="1"/>
              <a:t>segmentacja</a:t>
            </a:r>
            <a:r>
              <a:rPr lang="en-GB"/>
              <a:t> </a:t>
            </a:r>
            <a:r>
              <a:rPr lang="en-GB" err="1"/>
              <a:t>naczyń</a:t>
            </a:r>
            <a:r>
              <a:rPr lang="en-GB"/>
              <a:t> </a:t>
            </a:r>
            <a:r>
              <a:rPr lang="en-GB" err="1"/>
              <a:t>krwionośnych</a:t>
            </a:r>
            <a:r>
              <a:rPr lang="en-GB"/>
              <a:t> </a:t>
            </a:r>
            <a:r>
              <a:rPr lang="en-GB" err="1"/>
              <a:t>siatkówki</a:t>
            </a:r>
            <a:r>
              <a:rPr lang="en-GB"/>
              <a:t> + "</a:t>
            </a:r>
            <a:r>
              <a:rPr lang="en-GB" err="1"/>
              <a:t>centerline</a:t>
            </a:r>
            <a:r>
              <a:rPr lang="en-GB"/>
              <a:t> extraction" - </a:t>
            </a:r>
            <a:r>
              <a:rPr lang="en-GB" err="1"/>
              <a:t>znajdowanie</a:t>
            </a:r>
            <a:r>
              <a:rPr lang="en-GB"/>
              <a:t> </a:t>
            </a:r>
            <a:r>
              <a:rPr lang="en-GB" err="1"/>
              <a:t>linii</a:t>
            </a:r>
            <a:r>
              <a:rPr lang="en-GB"/>
              <a:t> </a:t>
            </a:r>
            <a:r>
              <a:rPr lang="en-GB" err="1"/>
              <a:t>środka</a:t>
            </a:r>
            <a:r>
              <a:rPr lang="en-GB"/>
              <a:t> </a:t>
            </a:r>
            <a:r>
              <a:rPr lang="en-GB" err="1"/>
              <a:t>tych</a:t>
            </a:r>
            <a:r>
              <a:rPr lang="en-GB"/>
              <a:t> </a:t>
            </a:r>
            <a:r>
              <a:rPr lang="en-GB" err="1"/>
              <a:t>naczyń</a:t>
            </a:r>
            <a:r>
              <a:rPr lang="en-GB"/>
              <a:t> </a:t>
            </a:r>
          </a:p>
          <a:p>
            <a:pPr>
              <a:buClr>
                <a:srgbClr val="FFFFFF"/>
              </a:buClr>
            </a:pPr>
            <a:r>
              <a:rPr lang="en-GB" err="1"/>
              <a:t>Własna</a:t>
            </a:r>
            <a:r>
              <a:rPr lang="en-GB"/>
              <a:t> </a:t>
            </a:r>
            <a:r>
              <a:rPr lang="en-GB" err="1"/>
              <a:t>architektura</a:t>
            </a:r>
            <a:r>
              <a:rPr lang="en-GB"/>
              <a:t> </a:t>
            </a:r>
            <a:r>
              <a:rPr lang="en-GB" err="1"/>
              <a:t>komórek</a:t>
            </a:r>
            <a:r>
              <a:rPr lang="en-GB"/>
              <a:t> </a:t>
            </a:r>
            <a:r>
              <a:rPr lang="en-GB" err="1"/>
              <a:t>łączących</a:t>
            </a:r>
            <a:r>
              <a:rPr lang="en-GB"/>
              <a:t> </a:t>
            </a:r>
            <a:r>
              <a:rPr lang="en-GB" err="1"/>
              <a:t>oba</a:t>
            </a:r>
            <a:r>
              <a:rPr lang="en-GB"/>
              <a:t> </a:t>
            </a:r>
            <a:r>
              <a:rPr lang="en-GB" err="1"/>
              <a:t>zadania</a:t>
            </a:r>
            <a:endParaRPr lang="en-GB"/>
          </a:p>
          <a:p>
            <a:pPr>
              <a:buClr>
                <a:srgbClr val="FFFFFF"/>
              </a:buClr>
            </a:pPr>
            <a:r>
              <a:rPr lang="en-GB" err="1"/>
              <a:t>Użycie</a:t>
            </a:r>
            <a:r>
              <a:rPr lang="en-GB"/>
              <a:t> </a:t>
            </a:r>
            <a:r>
              <a:rPr lang="en-GB" err="1"/>
              <a:t>niestandardowej</a:t>
            </a:r>
            <a:r>
              <a:rPr lang="en-GB"/>
              <a:t> </a:t>
            </a:r>
            <a:r>
              <a:rPr lang="en-GB" err="1"/>
              <a:t>funkcji</a:t>
            </a:r>
            <a:r>
              <a:rPr lang="en-GB"/>
              <a:t> </a:t>
            </a:r>
            <a:r>
              <a:rPr lang="en-GB" err="1"/>
              <a:t>straty</a:t>
            </a:r>
            <a:r>
              <a:rPr lang="en-GB"/>
              <a:t> – </a:t>
            </a:r>
            <a:r>
              <a:rPr lang="en-GB" err="1"/>
              <a:t>clDice</a:t>
            </a:r>
            <a:r>
              <a:rPr lang="en-GB"/>
              <a:t> z </a:t>
            </a:r>
            <a:r>
              <a:rPr lang="en-GB" err="1"/>
              <a:t>niedawno</a:t>
            </a:r>
            <a:r>
              <a:rPr lang="en-GB"/>
              <a:t> </a:t>
            </a:r>
            <a:r>
              <a:rPr lang="en-GB" err="1"/>
              <a:t>opublikowanego</a:t>
            </a:r>
            <a:r>
              <a:rPr lang="en-GB"/>
              <a:t> </a:t>
            </a:r>
            <a:r>
              <a:rPr lang="en-GB" err="1"/>
              <a:t>artykułu</a:t>
            </a:r>
            <a:r>
              <a:rPr lang="en-GB"/>
              <a:t> </a:t>
            </a:r>
            <a:r>
              <a:rPr lang="en-GB">
                <a:hlinkClick r:id="rId3"/>
              </a:rPr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4123987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1DA42-3158-653C-1EA1-14BAC1434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Related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2119F-1000-7F6F-88DF-CB5885132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err="1">
                <a:ea typeface="+mn-lt"/>
                <a:cs typeface="+mn-lt"/>
              </a:rPr>
              <a:t>Ronneberger</a:t>
            </a:r>
            <a:r>
              <a:rPr lang="en-GB">
                <a:ea typeface="+mn-lt"/>
                <a:cs typeface="+mn-lt"/>
              </a:rPr>
              <a:t>, O.; Fischer, P.; Brox, T. U-net: Convolutional networks for biomedical image segmentation. In Proceedings of the International Conference on Medical Image Computing and Computer-Assisted Intervention, Munich, Germany, 5–9 October 2015; pp. 234–241.</a:t>
            </a:r>
          </a:p>
          <a:p>
            <a:pPr>
              <a:buClr>
                <a:srgbClr val="FFFFFF"/>
              </a:buClr>
            </a:pPr>
            <a:r>
              <a:rPr lang="en-GB">
                <a:ea typeface="+mn-lt"/>
                <a:cs typeface="+mn-lt"/>
              </a:rPr>
              <a:t>Shit, S.; Paetzold, J.C.; </a:t>
            </a:r>
            <a:r>
              <a:rPr lang="en-GB" err="1">
                <a:ea typeface="+mn-lt"/>
                <a:cs typeface="+mn-lt"/>
              </a:rPr>
              <a:t>Sekuboyina</a:t>
            </a:r>
            <a:r>
              <a:rPr lang="en-GB">
                <a:ea typeface="+mn-lt"/>
                <a:cs typeface="+mn-lt"/>
              </a:rPr>
              <a:t>, A.; </a:t>
            </a:r>
            <a:r>
              <a:rPr lang="en-GB" err="1">
                <a:ea typeface="+mn-lt"/>
                <a:cs typeface="+mn-lt"/>
              </a:rPr>
              <a:t>Ezhov</a:t>
            </a:r>
            <a:r>
              <a:rPr lang="en-GB">
                <a:ea typeface="+mn-lt"/>
                <a:cs typeface="+mn-lt"/>
              </a:rPr>
              <a:t>, I.; Unger, A.; </a:t>
            </a:r>
            <a:r>
              <a:rPr lang="en-GB" err="1">
                <a:ea typeface="+mn-lt"/>
                <a:cs typeface="+mn-lt"/>
              </a:rPr>
              <a:t>Zhylka</a:t>
            </a:r>
            <a:r>
              <a:rPr lang="en-GB">
                <a:ea typeface="+mn-lt"/>
                <a:cs typeface="+mn-lt"/>
              </a:rPr>
              <a:t>, A.; Pluim, J.P.; Bauer, U.; Menze, B.H. </a:t>
            </a:r>
            <a:r>
              <a:rPr lang="en-GB" err="1">
                <a:ea typeface="+mn-lt"/>
                <a:cs typeface="+mn-lt"/>
              </a:rPr>
              <a:t>clDice</a:t>
            </a:r>
            <a:r>
              <a:rPr lang="en-GB">
                <a:ea typeface="+mn-lt"/>
                <a:cs typeface="+mn-lt"/>
              </a:rPr>
              <a:t>-a Novel Topology-Preserving Loss Function for Tubular Structure Segmentation. In Proceedings of the IEEE/CVF Conference on Computer Vision and Pattern Recognition, Nashville, TN, USA, 19–25 June 2021; pp. 16560–16569. </a:t>
            </a:r>
            <a:endParaRPr lang="en-GB"/>
          </a:p>
          <a:p>
            <a:pPr marL="0" indent="0">
              <a:buClr>
                <a:srgbClr val="FFFFFF"/>
              </a:buClr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5899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B998D-9DE1-7246-57FB-BB11AC261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Architektura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AC7F1A2-5DFB-4108-2470-FA6E73508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2348" y="1630681"/>
            <a:ext cx="8805220" cy="4948701"/>
          </a:xfrm>
        </p:spPr>
      </p:pic>
    </p:spTree>
    <p:extLst>
      <p:ext uri="{BB962C8B-B14F-4D97-AF65-F5344CB8AC3E}">
        <p14:creationId xmlns:p14="http://schemas.microsoft.com/office/powerpoint/2010/main" val="1188624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6B2D5-F7A6-B757-FF63-DDDC7E7E1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Fusion cell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6C2001EF-CD3B-1BAE-3050-55CEAEC1E5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8512" y="1855373"/>
            <a:ext cx="8172893" cy="4831470"/>
          </a:xfrm>
        </p:spPr>
      </p:pic>
    </p:spTree>
    <p:extLst>
      <p:ext uri="{BB962C8B-B14F-4D97-AF65-F5344CB8AC3E}">
        <p14:creationId xmlns:p14="http://schemas.microsoft.com/office/powerpoint/2010/main" val="488687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5DFE4-BD93-82C7-D8F3-41AACB5E5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Wizja</a:t>
            </a:r>
            <a:r>
              <a:rPr lang="en-GB"/>
              <a:t> </a:t>
            </a:r>
            <a:r>
              <a:rPr lang="en-GB" err="1"/>
              <a:t>pracy</a:t>
            </a:r>
            <a:r>
              <a:rPr lang="en-GB"/>
              <a:t> </a:t>
            </a:r>
            <a:r>
              <a:rPr lang="en-GB" err="1"/>
              <a:t>nad</a:t>
            </a:r>
            <a:r>
              <a:rPr lang="en-GB"/>
              <a:t> </a:t>
            </a:r>
            <a:r>
              <a:rPr lang="en-GB" err="1"/>
              <a:t>projektem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9CAE5-1CB4-5E8C-2ADB-4EA0AEBCD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err="1"/>
              <a:t>Implementacja</a:t>
            </a:r>
            <a:r>
              <a:rPr lang="en-GB"/>
              <a:t> </a:t>
            </a:r>
            <a:r>
              <a:rPr lang="en-GB" err="1"/>
              <a:t>przedstawionej</a:t>
            </a:r>
            <a:r>
              <a:rPr lang="en-GB"/>
              <a:t> w </a:t>
            </a:r>
            <a:r>
              <a:rPr lang="en-GB" err="1"/>
              <a:t>artykule</a:t>
            </a:r>
            <a:r>
              <a:rPr lang="en-GB"/>
              <a:t> </a:t>
            </a:r>
            <a:r>
              <a:rPr lang="en-GB" err="1"/>
              <a:t>architektury</a:t>
            </a:r>
            <a:endParaRPr lang="en-US" err="1"/>
          </a:p>
          <a:p>
            <a:pPr>
              <a:buClr>
                <a:srgbClr val="FFFFFF"/>
              </a:buClr>
            </a:pPr>
            <a:endParaRPr lang="en-GB"/>
          </a:p>
          <a:p>
            <a:pPr>
              <a:buClr>
                <a:srgbClr val="FFFFFF"/>
              </a:buClr>
            </a:pPr>
            <a:r>
              <a:rPr lang="en-GB" err="1"/>
              <a:t>Próba</a:t>
            </a:r>
            <a:r>
              <a:rPr lang="en-GB"/>
              <a:t> </a:t>
            </a:r>
            <a:r>
              <a:rPr lang="en-GB" err="1"/>
              <a:t>reprodukcji</a:t>
            </a:r>
            <a:r>
              <a:rPr lang="en-GB"/>
              <a:t> </a:t>
            </a:r>
            <a:r>
              <a:rPr lang="en-GB" err="1"/>
              <a:t>wyników</a:t>
            </a:r>
            <a:r>
              <a:rPr lang="en-GB"/>
              <a:t> </a:t>
            </a:r>
            <a:r>
              <a:rPr lang="en-GB" err="1"/>
              <a:t>na</a:t>
            </a:r>
            <a:r>
              <a:rPr lang="en-GB"/>
              <a:t> </a:t>
            </a:r>
            <a:r>
              <a:rPr lang="en-GB" err="1"/>
              <a:t>zbiorach</a:t>
            </a:r>
            <a:r>
              <a:rPr lang="en-GB"/>
              <a:t>, </a:t>
            </a:r>
            <a:r>
              <a:rPr lang="en-GB" err="1"/>
              <a:t>użytych</a:t>
            </a:r>
            <a:r>
              <a:rPr lang="en-GB"/>
              <a:t> </a:t>
            </a:r>
            <a:r>
              <a:rPr lang="en-GB" err="1"/>
              <a:t>przez</a:t>
            </a:r>
            <a:r>
              <a:rPr lang="en-GB"/>
              <a:t> </a:t>
            </a:r>
            <a:r>
              <a:rPr lang="en-GB" err="1"/>
              <a:t>autorów</a:t>
            </a:r>
            <a:endParaRPr lang="en-GB"/>
          </a:p>
          <a:p>
            <a:pPr>
              <a:buClr>
                <a:srgbClr val="FFFFFF"/>
              </a:buClr>
            </a:pPr>
            <a:endParaRPr lang="en-GB"/>
          </a:p>
          <a:p>
            <a:pPr>
              <a:buClr>
                <a:srgbClr val="FFFFFF"/>
              </a:buClr>
            </a:pPr>
            <a:r>
              <a:rPr lang="en-GB" err="1"/>
              <a:t>Próba</a:t>
            </a:r>
            <a:r>
              <a:rPr lang="en-GB"/>
              <a:t> </a:t>
            </a:r>
            <a:r>
              <a:rPr lang="en-GB" err="1"/>
              <a:t>użycia</a:t>
            </a:r>
            <a:r>
              <a:rPr lang="en-GB"/>
              <a:t> </a:t>
            </a:r>
            <a:r>
              <a:rPr lang="en-GB" err="1"/>
              <a:t>zaimplementowanej</a:t>
            </a:r>
            <a:r>
              <a:rPr lang="en-GB"/>
              <a:t> </a:t>
            </a:r>
            <a:r>
              <a:rPr lang="en-GB" err="1"/>
              <a:t>architektury</a:t>
            </a:r>
            <a:r>
              <a:rPr lang="en-GB"/>
              <a:t> do </a:t>
            </a:r>
            <a:r>
              <a:rPr lang="en-GB" err="1"/>
              <a:t>zbioru</a:t>
            </a:r>
            <a:r>
              <a:rPr lang="en-GB"/>
              <a:t> </a:t>
            </a:r>
            <a:r>
              <a:rPr lang="en-GB" err="1"/>
              <a:t>danych</a:t>
            </a:r>
            <a:r>
              <a:rPr lang="en-GB"/>
              <a:t> </a:t>
            </a:r>
            <a:r>
              <a:rPr lang="en-GB" err="1"/>
              <a:t>dotyczącego</a:t>
            </a:r>
            <a:r>
              <a:rPr lang="en-GB"/>
              <a:t> </a:t>
            </a:r>
            <a:r>
              <a:rPr lang="en-GB" err="1"/>
              <a:t>zdjęć</a:t>
            </a:r>
            <a:r>
              <a:rPr lang="en-GB"/>
              <a:t> </a:t>
            </a:r>
            <a:r>
              <a:rPr lang="en-GB" err="1"/>
              <a:t>satelitarnych</a:t>
            </a:r>
            <a:r>
              <a:rPr lang="en-GB"/>
              <a:t> </a:t>
            </a:r>
            <a:r>
              <a:rPr lang="en-GB" err="1"/>
              <a:t>dróg</a:t>
            </a:r>
            <a:r>
              <a:rPr lang="en-GB"/>
              <a:t> w </a:t>
            </a:r>
            <a:r>
              <a:rPr lang="en-GB" err="1"/>
              <a:t>Massachussets</a:t>
            </a:r>
            <a:r>
              <a:rPr lang="en-GB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3044626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80F2CC-9337-87B2-024A-AC93FB5F5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Wykorzystywane narzędzia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83BB8EF-146F-0CC6-7638-58B148B53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pl-PL" sz="2400"/>
          </a:p>
          <a:p>
            <a:pPr>
              <a:buClr>
                <a:srgbClr val="FFFFFF"/>
              </a:buClr>
            </a:pPr>
            <a:r>
              <a:rPr lang="pl-PL" sz="2400" err="1"/>
              <a:t>Python</a:t>
            </a:r>
            <a:r>
              <a:rPr lang="pl-PL" sz="2400"/>
              <a:t> (użycie </a:t>
            </a:r>
            <a:r>
              <a:rPr lang="pl-PL" sz="2400" err="1"/>
              <a:t>PyTorcha</a:t>
            </a:r>
            <a:r>
              <a:rPr lang="pl-PL" sz="2400"/>
              <a:t> w planach)</a:t>
            </a:r>
            <a:endParaRPr lang="pl-PL"/>
          </a:p>
          <a:p>
            <a:pPr>
              <a:buClr>
                <a:srgbClr val="FFFFFF"/>
              </a:buClr>
            </a:pPr>
            <a:endParaRPr lang="pl-PL" sz="2400"/>
          </a:p>
          <a:p>
            <a:pPr>
              <a:buClr>
                <a:srgbClr val="FFFFFF"/>
              </a:buClr>
            </a:pPr>
            <a:r>
              <a:rPr lang="pl-PL" sz="2400"/>
              <a:t>GitHub</a:t>
            </a:r>
          </a:p>
          <a:p>
            <a:pPr>
              <a:buClr>
                <a:srgbClr val="FFFFFF"/>
              </a:buClr>
            </a:pPr>
            <a:endParaRPr lang="pl-PL" sz="2400"/>
          </a:p>
          <a:p>
            <a:pPr>
              <a:buClr>
                <a:srgbClr val="FFFFFF"/>
              </a:buClr>
            </a:pPr>
            <a:r>
              <a:rPr lang="pl-PL" sz="2400" err="1"/>
              <a:t>LaTex</a:t>
            </a:r>
            <a:endParaRPr lang="pl-PL" sz="2400"/>
          </a:p>
          <a:p>
            <a:pPr>
              <a:buClr>
                <a:srgbClr val="FFFFFF"/>
              </a:buClr>
            </a:pPr>
            <a:endParaRPr lang="pl-PL" sz="2400"/>
          </a:p>
          <a:p>
            <a:pPr>
              <a:buClr>
                <a:srgbClr val="FFFFFF"/>
              </a:buClr>
            </a:pPr>
            <a:r>
              <a:rPr lang="pl-PL" sz="2400"/>
              <a:t>Zbiory danych: DRIVE, STARE, CHASE, Massachusetts </a:t>
            </a:r>
            <a:r>
              <a:rPr lang="pl-PL" sz="2400" err="1"/>
              <a:t>Roads</a:t>
            </a:r>
            <a:r>
              <a:rPr lang="pl-PL" sz="2400"/>
              <a:t> </a:t>
            </a:r>
            <a:r>
              <a:rPr lang="pl-PL" sz="2400" err="1"/>
              <a:t>Dataset</a:t>
            </a:r>
            <a:r>
              <a:rPr lang="pl-PL" sz="2400"/>
              <a:t> </a:t>
            </a:r>
            <a:endParaRPr lang="pl-PL" sz="2400" err="1"/>
          </a:p>
          <a:p>
            <a:pPr>
              <a:buClr>
                <a:srgbClr val="FFFFFF"/>
              </a:buClr>
            </a:pPr>
            <a:endParaRPr lang="pl-PL" sz="2400"/>
          </a:p>
          <a:p>
            <a:pPr>
              <a:buClr>
                <a:srgbClr val="FFFFFF"/>
              </a:buClr>
            </a:pPr>
            <a:endParaRPr lang="pl-PL" sz="2400"/>
          </a:p>
        </p:txBody>
      </p:sp>
      <p:pic>
        <p:nvPicPr>
          <p:cNvPr id="7" name="Obraz 7">
            <a:extLst>
              <a:ext uri="{FF2B5EF4-FFF2-40B4-BE49-F238E27FC236}">
                <a16:creationId xmlns:a16="http://schemas.microsoft.com/office/drawing/2014/main" id="{48E433C7-9B99-F06A-2C73-0D8900556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064" y="2320101"/>
            <a:ext cx="686720" cy="685227"/>
          </a:xfrm>
          <a:prstGeom prst="rect">
            <a:avLst/>
          </a:prstGeom>
        </p:spPr>
      </p:pic>
      <p:pic>
        <p:nvPicPr>
          <p:cNvPr id="9" name="Obraz 9">
            <a:extLst>
              <a:ext uri="{FF2B5EF4-FFF2-40B4-BE49-F238E27FC236}">
                <a16:creationId xmlns:a16="http://schemas.microsoft.com/office/drawing/2014/main" id="{9F666BB0-23AB-4C3B-E43F-56B6711DA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9556" y="3307711"/>
            <a:ext cx="714261" cy="686719"/>
          </a:xfrm>
          <a:prstGeom prst="rect">
            <a:avLst/>
          </a:prstGeom>
        </p:spPr>
      </p:pic>
      <p:pic>
        <p:nvPicPr>
          <p:cNvPr id="10" name="Obraz 10">
            <a:extLst>
              <a:ext uri="{FF2B5EF4-FFF2-40B4-BE49-F238E27FC236}">
                <a16:creationId xmlns:a16="http://schemas.microsoft.com/office/drawing/2014/main" id="{33875252-A262-E65C-E582-D4BD91668E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9557" y="4369106"/>
            <a:ext cx="888694" cy="88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951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3F6AA7-A6C5-9A75-675C-93C94ECDE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err="1">
                <a:cs typeface="Calibri Light"/>
              </a:rPr>
              <a:t>Dataset</a:t>
            </a:r>
            <a:r>
              <a:rPr lang="pl-PL">
                <a:cs typeface="Calibri Light"/>
              </a:rPr>
              <a:t> – zdjęcia siatkówki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A0D7329-08AC-D444-93FF-A39664039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pl-PL" sz="2400">
                <a:cs typeface="Calibri"/>
              </a:rPr>
              <a:t>DRIVE</a:t>
            </a:r>
          </a:p>
          <a:p>
            <a:r>
              <a:rPr lang="pl-PL" sz="2400">
                <a:cs typeface="Calibri"/>
              </a:rPr>
              <a:t>40 zdjęć</a:t>
            </a:r>
          </a:p>
          <a:p>
            <a:pPr>
              <a:buClr>
                <a:srgbClr val="FFFFFF"/>
              </a:buClr>
            </a:pPr>
            <a:r>
              <a:rPr lang="pl-PL" sz="2400">
                <a:cs typeface="Calibri"/>
              </a:rPr>
              <a:t>Rozdzielczość </a:t>
            </a:r>
            <a:r>
              <a:rPr lang="pl-PL" sz="2400">
                <a:ea typeface="+mn-lt"/>
                <a:cs typeface="+mn-lt"/>
              </a:rPr>
              <a:t>565 x 584</a:t>
            </a:r>
            <a:endParaRPr lang="pl-PL" sz="2400">
              <a:cs typeface="Calibri"/>
            </a:endParaRPr>
          </a:p>
          <a:p>
            <a:pPr marL="0" indent="0">
              <a:buNone/>
            </a:pPr>
            <a:r>
              <a:rPr lang="pl-PL" sz="2400">
                <a:ea typeface="+mn-lt"/>
                <a:cs typeface="+mn-lt"/>
              </a:rPr>
              <a:t>STARE</a:t>
            </a:r>
          </a:p>
          <a:p>
            <a:r>
              <a:rPr lang="pl-PL" sz="2400">
                <a:cs typeface="Calibri"/>
              </a:rPr>
              <a:t>20 zdjęć</a:t>
            </a:r>
          </a:p>
          <a:p>
            <a:pPr>
              <a:buClr>
                <a:srgbClr val="FFFFFF"/>
              </a:buClr>
            </a:pPr>
            <a:r>
              <a:rPr lang="pl-PL" sz="2400">
                <a:cs typeface="Calibri"/>
              </a:rPr>
              <a:t>Rozdzielczość 700 x 650</a:t>
            </a:r>
          </a:p>
          <a:p>
            <a:pPr marL="0" indent="0">
              <a:buNone/>
            </a:pPr>
            <a:r>
              <a:rPr lang="pl-PL" sz="2400">
                <a:cs typeface="Calibri"/>
              </a:rPr>
              <a:t>CHASE</a:t>
            </a:r>
          </a:p>
          <a:p>
            <a:r>
              <a:rPr lang="pl-PL" sz="2400">
                <a:cs typeface="Calibri"/>
              </a:rPr>
              <a:t>28 zdjęć</a:t>
            </a:r>
          </a:p>
          <a:p>
            <a:pPr>
              <a:buClr>
                <a:srgbClr val="FFFFFF"/>
              </a:buClr>
            </a:pPr>
            <a:r>
              <a:rPr lang="pl-PL" sz="2400">
                <a:cs typeface="Calibri"/>
              </a:rPr>
              <a:t>Rozdzielczość 999 x 960</a:t>
            </a:r>
          </a:p>
        </p:txBody>
      </p:sp>
      <p:pic>
        <p:nvPicPr>
          <p:cNvPr id="5" name="Obraz 5" descr="Obraz zawierający monitor, jasne, ciemny, oświetlony&#10;&#10;Opis wygenerowany automatycznie">
            <a:extLst>
              <a:ext uri="{FF2B5EF4-FFF2-40B4-BE49-F238E27FC236}">
                <a16:creationId xmlns:a16="http://schemas.microsoft.com/office/drawing/2014/main" id="{622A9FF9-2570-2F48-BB44-9DBC52D09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9005" y="1888581"/>
            <a:ext cx="2871730" cy="1461615"/>
          </a:xfrm>
          <a:prstGeom prst="rect">
            <a:avLst/>
          </a:prstGeom>
        </p:spPr>
      </p:pic>
      <p:pic>
        <p:nvPicPr>
          <p:cNvPr id="6" name="Obraz 6" descr="Obraz zawierający pomarańczowy, ekran, lampa, jasne&#10;&#10;Opis wygenerowany automatycznie">
            <a:extLst>
              <a:ext uri="{FF2B5EF4-FFF2-40B4-BE49-F238E27FC236}">
                <a16:creationId xmlns:a16="http://schemas.microsoft.com/office/drawing/2014/main" id="{8CB00609-5EAE-57D2-E8EB-DABC7E9CB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9005" y="3515833"/>
            <a:ext cx="2871730" cy="1316814"/>
          </a:xfrm>
          <a:prstGeom prst="rect">
            <a:avLst/>
          </a:prstGeom>
        </p:spPr>
      </p:pic>
      <p:pic>
        <p:nvPicPr>
          <p:cNvPr id="7" name="Obraz 7" descr="Obraz zawierający jasne, lampa, pomarańczowy&#10;&#10;Opis wygenerowany automatycznie">
            <a:extLst>
              <a:ext uri="{FF2B5EF4-FFF2-40B4-BE49-F238E27FC236}">
                <a16:creationId xmlns:a16="http://schemas.microsoft.com/office/drawing/2014/main" id="{AB4D843A-4B17-8C96-E754-4079EF004E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9005" y="5064225"/>
            <a:ext cx="2871730" cy="140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925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727002E-1441-6DDC-6BC6-1E4F3C915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err="1"/>
              <a:t>Dataset</a:t>
            </a:r>
            <a:r>
              <a:rPr lang="pl-PL"/>
              <a:t> – drogi w Massachusetts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61B757E-D557-0FDE-5F20-CCE4279F4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l-PL" sz="2400" dirty="0">
                <a:ea typeface="+mn-lt"/>
                <a:cs typeface="+mn-lt"/>
              </a:rPr>
              <a:t>1171 zdjęć satelitarnych</a:t>
            </a:r>
          </a:p>
          <a:p>
            <a:pPr>
              <a:buClr>
                <a:srgbClr val="FFFFFF"/>
              </a:buClr>
            </a:pPr>
            <a:r>
              <a:rPr lang="pl-PL" sz="2400" dirty="0">
                <a:ea typeface="+mn-lt"/>
                <a:cs typeface="+mn-lt"/>
              </a:rPr>
              <a:t>Rozdzielczość 1500 × 1500</a:t>
            </a:r>
          </a:p>
          <a:p>
            <a:pPr>
              <a:buClr>
                <a:srgbClr val="FFFFFF"/>
              </a:buClr>
            </a:pPr>
            <a:r>
              <a:rPr lang="pl-PL" sz="2400">
                <a:ea typeface="+mn-lt"/>
                <a:cs typeface="+mn-lt"/>
              </a:rPr>
              <a:t>Zdjęcia pokrywają około 2600 kilometrów kwadratowych terenu</a:t>
            </a:r>
          </a:p>
        </p:txBody>
      </p:sp>
      <p:pic>
        <p:nvPicPr>
          <p:cNvPr id="5" name="Obraz 5" descr="Obraz zawierający klif&#10;&#10;Opis wygenerowany automatycznie">
            <a:extLst>
              <a:ext uri="{FF2B5EF4-FFF2-40B4-BE49-F238E27FC236}">
                <a16:creationId xmlns:a16="http://schemas.microsoft.com/office/drawing/2014/main" id="{A0C05284-A0CB-5EF7-EBFB-E900F0EB3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172" y="3620779"/>
            <a:ext cx="2862549" cy="2857236"/>
          </a:xfrm>
          <a:prstGeom prst="rect">
            <a:avLst/>
          </a:prstGeom>
        </p:spPr>
      </p:pic>
      <p:pic>
        <p:nvPicPr>
          <p:cNvPr id="6" name="Obraz 6">
            <a:extLst>
              <a:ext uri="{FF2B5EF4-FFF2-40B4-BE49-F238E27FC236}">
                <a16:creationId xmlns:a16="http://schemas.microsoft.com/office/drawing/2014/main" id="{18D4EA8B-D7F8-3DD2-1844-8166341D6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846" y="3624003"/>
            <a:ext cx="2862549" cy="2869149"/>
          </a:xfrm>
          <a:prstGeom prst="rect">
            <a:avLst/>
          </a:prstGeom>
        </p:spPr>
      </p:pic>
      <p:pic>
        <p:nvPicPr>
          <p:cNvPr id="7" name="Obraz 7">
            <a:extLst>
              <a:ext uri="{FF2B5EF4-FFF2-40B4-BE49-F238E27FC236}">
                <a16:creationId xmlns:a16="http://schemas.microsoft.com/office/drawing/2014/main" id="{D54E7B6C-BD73-FAE2-E19C-1150A3D9E4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4063" y="3624029"/>
            <a:ext cx="2862549" cy="286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97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Panoramiczny</PresentationFormat>
  <Slides>14</Slides>
  <Notes>0</Notes>
  <HiddenSlides>0</HiddenSlide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15" baseType="lpstr">
      <vt:lpstr>Banded</vt:lpstr>
      <vt:lpstr>WB – Transfer Learning</vt:lpstr>
      <vt:lpstr>Artykuł</vt:lpstr>
      <vt:lpstr>Related works</vt:lpstr>
      <vt:lpstr>Architektura</vt:lpstr>
      <vt:lpstr>Fusion cell</vt:lpstr>
      <vt:lpstr>Wizja pracy nad projektem</vt:lpstr>
      <vt:lpstr>Wykorzystywane narzędzia</vt:lpstr>
      <vt:lpstr>Dataset – zdjęcia siatkówki</vt:lpstr>
      <vt:lpstr>Dataset – drogi w Massachusetts</vt:lpstr>
      <vt:lpstr>Plan działania</vt:lpstr>
      <vt:lpstr>Szczegóły planu działania</vt:lpstr>
      <vt:lpstr>Planowane eksperymenty</vt:lpstr>
      <vt:lpstr>Przewidywane problemy </vt:lpstr>
      <vt:lpstr>Pytania?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/>
  <cp:revision>5</cp:revision>
  <dcterms:created xsi:type="dcterms:W3CDTF">2022-04-05T12:59:17Z</dcterms:created>
  <dcterms:modified xsi:type="dcterms:W3CDTF">2022-04-07T20:28:10Z</dcterms:modified>
</cp:coreProperties>
</file>

<file path=docProps/thumbnail.jpeg>
</file>